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7" r:id="rId3"/>
    <p:sldId id="278" r:id="rId4"/>
    <p:sldId id="273" r:id="rId5"/>
    <p:sldId id="275" r:id="rId6"/>
    <p:sldId id="271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Hadoop MapReduce vs Spark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B3ACC-A67D-4E01-A20B-47183A93E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880" y="3429000"/>
            <a:ext cx="4460240" cy="23876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1E9326D-9B29-405F-824B-7933E59124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13"/>
    </mc:Choice>
    <mc:Fallback>
      <p:transition spd="slow" advTm="21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r>
              <a:rPr lang="en-US" dirty="0"/>
              <a:t>Apache spark – is open source distributed big data processing engine.</a:t>
            </a:r>
          </a:p>
          <a:p>
            <a:r>
              <a:rPr lang="en-US" dirty="0"/>
              <a:t>It can process both streaming(real time) as well as batch data.</a:t>
            </a:r>
          </a:p>
          <a:p>
            <a:r>
              <a:rPr lang="en-US" dirty="0"/>
              <a:t>It provides </a:t>
            </a:r>
            <a:r>
              <a:rPr lang="en-US" dirty="0" err="1"/>
              <a:t>Api</a:t>
            </a:r>
            <a:r>
              <a:rPr lang="en-US" dirty="0"/>
              <a:t>(s) for cluster/distributive processing with implicit</a:t>
            </a:r>
          </a:p>
          <a:p>
            <a:pPr lvl="1"/>
            <a:r>
              <a:rPr lang="en-US" dirty="0"/>
              <a:t>Parallelism</a:t>
            </a:r>
          </a:p>
          <a:p>
            <a:pPr lvl="1"/>
            <a:r>
              <a:rPr lang="en-US" dirty="0"/>
              <a:t>Fault Tolerance</a:t>
            </a:r>
          </a:p>
          <a:p>
            <a:r>
              <a:rPr lang="en-US" sz="2800" dirty="0"/>
              <a:t>Spark provides </a:t>
            </a:r>
            <a:r>
              <a:rPr lang="en-US" dirty="0"/>
              <a:t>high-level APIs in Java, Scala, Python and R, Spark code can be written in any of these four languages.</a:t>
            </a:r>
          </a:p>
          <a:p>
            <a:r>
              <a:rPr lang="en-US" dirty="0"/>
              <a:t>Spark works on the concept of the in-memory computation, which makes it around 100 times faster than Hadoop </a:t>
            </a:r>
            <a:r>
              <a:rPr lang="en-US" dirty="0" err="1"/>
              <a:t>Mapreduce</a:t>
            </a:r>
            <a:r>
              <a:rPr lang="en-US" dirty="0"/>
              <a:t>.</a:t>
            </a:r>
          </a:p>
          <a:p>
            <a:r>
              <a:rPr lang="en-US" dirty="0"/>
              <a:t>Spark is also called : “lighting fast cluster computing“.</a:t>
            </a:r>
          </a:p>
          <a:p>
            <a:r>
              <a:rPr lang="en-US" dirty="0"/>
              <a:t>Spark in itself is written in </a:t>
            </a:r>
            <a:r>
              <a:rPr lang="en-US" dirty="0" err="1"/>
              <a:t>scala</a:t>
            </a:r>
            <a:r>
              <a:rPr lang="en-US" dirty="0"/>
              <a:t> language.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86EB974-7D45-415A-83B3-272BABF0CA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31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10"/>
    </mc:Choice>
    <mc:Fallback>
      <p:transition spd="slow" advTm="47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Map 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MapReduce is a processing technique and a program model for distributed computing based on java.</a:t>
            </a:r>
          </a:p>
          <a:p>
            <a:r>
              <a:rPr lang="en-US" dirty="0"/>
              <a:t>MapReduce programming paradigm is given by Hadoop.</a:t>
            </a:r>
          </a:p>
          <a:p>
            <a:r>
              <a:rPr lang="en-US" dirty="0"/>
              <a:t>The MapReduce algorithm contains two important tasks, namely Map and Reduce.</a:t>
            </a:r>
          </a:p>
          <a:p>
            <a:r>
              <a:rPr lang="en-US" b="1" dirty="0"/>
              <a:t>Map:</a:t>
            </a:r>
            <a:r>
              <a:rPr lang="en-US" dirty="0"/>
              <a:t> takes a set of data and converts it into another set of data, where individual elements are broken down into tuples (key/value pairs). </a:t>
            </a:r>
          </a:p>
          <a:p>
            <a:r>
              <a:rPr lang="en-US" b="1" dirty="0"/>
              <a:t>Reduce</a:t>
            </a:r>
            <a:r>
              <a:rPr lang="en-US" dirty="0"/>
              <a:t> task, which takes the output from a map as an input and combines those data tuples into a smaller set of tuples. </a:t>
            </a:r>
          </a:p>
          <a:p>
            <a:r>
              <a:rPr lang="en-US" b="1" dirty="0"/>
              <a:t>MapReduce</a:t>
            </a:r>
            <a:r>
              <a:rPr lang="en-US" dirty="0"/>
              <a:t> implies, the reduce task is always performed after the map job.</a:t>
            </a:r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E35DA8F-7192-4AC9-A09D-B3AAD431E6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758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20"/>
    </mc:Choice>
    <mc:Fallback>
      <p:transition spd="slow" advTm="55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3D3E9D-014A-4449-BB23-18EEC91B6850}"/>
              </a:ext>
            </a:extLst>
          </p:cNvPr>
          <p:cNvSpPr/>
          <p:nvPr/>
        </p:nvSpPr>
        <p:spPr>
          <a:xfrm>
            <a:off x="1107440" y="1259840"/>
            <a:ext cx="568960" cy="436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EF3F19B-C40E-4762-9AFB-2BD4C9E8D45B}"/>
              </a:ext>
            </a:extLst>
          </p:cNvPr>
          <p:cNvSpPr/>
          <p:nvPr/>
        </p:nvSpPr>
        <p:spPr>
          <a:xfrm>
            <a:off x="2763520" y="1615440"/>
            <a:ext cx="1747520" cy="894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7011085-341F-4AB2-A360-B820E3020937}"/>
              </a:ext>
            </a:extLst>
          </p:cNvPr>
          <p:cNvSpPr/>
          <p:nvPr/>
        </p:nvSpPr>
        <p:spPr>
          <a:xfrm>
            <a:off x="2763520" y="2611120"/>
            <a:ext cx="1747520" cy="894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06B80D2-2AB5-4D0F-81DC-F21E33D50523}"/>
              </a:ext>
            </a:extLst>
          </p:cNvPr>
          <p:cNvSpPr/>
          <p:nvPr/>
        </p:nvSpPr>
        <p:spPr>
          <a:xfrm>
            <a:off x="2763520" y="3576637"/>
            <a:ext cx="1747520" cy="894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503C96F-4964-4AAE-BEDD-C1EEB4883001}"/>
              </a:ext>
            </a:extLst>
          </p:cNvPr>
          <p:cNvSpPr/>
          <p:nvPr/>
        </p:nvSpPr>
        <p:spPr>
          <a:xfrm>
            <a:off x="2763520" y="4653280"/>
            <a:ext cx="1747520" cy="894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27FCA5E-A370-4F96-AD3C-45A7B852E964}"/>
              </a:ext>
            </a:extLst>
          </p:cNvPr>
          <p:cNvSpPr/>
          <p:nvPr/>
        </p:nvSpPr>
        <p:spPr>
          <a:xfrm>
            <a:off x="5709920" y="4175601"/>
            <a:ext cx="1747520" cy="894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Reduce()</a:t>
            </a:r>
          </a:p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252E52C-C309-4B94-9F07-5A5C9662A907}"/>
              </a:ext>
            </a:extLst>
          </p:cNvPr>
          <p:cNvSpPr/>
          <p:nvPr/>
        </p:nvSpPr>
        <p:spPr>
          <a:xfrm>
            <a:off x="5709920" y="3220561"/>
            <a:ext cx="1747520" cy="894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Reduce()</a:t>
            </a:r>
          </a:p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90EEBF-7446-4526-9D95-A3BB58BF4D2F}"/>
              </a:ext>
            </a:extLst>
          </p:cNvPr>
          <p:cNvSpPr/>
          <p:nvPr/>
        </p:nvSpPr>
        <p:spPr>
          <a:xfrm>
            <a:off x="5636260" y="2204720"/>
            <a:ext cx="1747520" cy="894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Reduce()</a:t>
            </a: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9AE7D675-D6B0-47E7-AC3C-9A097C9A0768}"/>
              </a:ext>
            </a:extLst>
          </p:cNvPr>
          <p:cNvSpPr/>
          <p:nvPr/>
        </p:nvSpPr>
        <p:spPr>
          <a:xfrm>
            <a:off x="8199120" y="2611120"/>
            <a:ext cx="1381762" cy="127508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45AE15-123F-47FC-8055-EC595C67365F}"/>
              </a:ext>
            </a:extLst>
          </p:cNvPr>
          <p:cNvSpPr/>
          <p:nvPr/>
        </p:nvSpPr>
        <p:spPr>
          <a:xfrm>
            <a:off x="10320020" y="1244600"/>
            <a:ext cx="568960" cy="436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ctr"/>
          <a:lstStyle/>
          <a:p>
            <a:pPr algn="ctr"/>
            <a:r>
              <a:rPr lang="en-US" dirty="0"/>
              <a:t>Output Data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D583082-2789-4696-A02E-B525188B50F0}"/>
              </a:ext>
            </a:extLst>
          </p:cNvPr>
          <p:cNvCxnSpPr/>
          <p:nvPr/>
        </p:nvCxnSpPr>
        <p:spPr>
          <a:xfrm>
            <a:off x="1676400" y="1950720"/>
            <a:ext cx="1087120" cy="111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19D45F1-27E7-44BF-8600-95F5D00B76B5}"/>
              </a:ext>
            </a:extLst>
          </p:cNvPr>
          <p:cNvCxnSpPr/>
          <p:nvPr/>
        </p:nvCxnSpPr>
        <p:spPr>
          <a:xfrm>
            <a:off x="1644650" y="3004582"/>
            <a:ext cx="1087120" cy="111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8C7286-6576-40F4-921C-1A7BB067C18F}"/>
              </a:ext>
            </a:extLst>
          </p:cNvPr>
          <p:cNvCxnSpPr/>
          <p:nvPr/>
        </p:nvCxnSpPr>
        <p:spPr>
          <a:xfrm>
            <a:off x="1668778" y="3952239"/>
            <a:ext cx="1087120" cy="111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6459FD1-A478-4798-89CE-AA8A642054C1}"/>
              </a:ext>
            </a:extLst>
          </p:cNvPr>
          <p:cNvCxnSpPr/>
          <p:nvPr/>
        </p:nvCxnSpPr>
        <p:spPr>
          <a:xfrm>
            <a:off x="1673858" y="5013801"/>
            <a:ext cx="1087120" cy="111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4A67743-EEEB-4F11-8796-7E3F68A97B33}"/>
              </a:ext>
            </a:extLst>
          </p:cNvPr>
          <p:cNvCxnSpPr>
            <a:stCxn id="5" idx="6"/>
          </p:cNvCxnSpPr>
          <p:nvPr/>
        </p:nvCxnSpPr>
        <p:spPr>
          <a:xfrm>
            <a:off x="4511040" y="2062480"/>
            <a:ext cx="1125220" cy="589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F668D26-F312-4238-9E51-62702BF85909}"/>
              </a:ext>
            </a:extLst>
          </p:cNvPr>
          <p:cNvCxnSpPr>
            <a:endCxn id="11" idx="2"/>
          </p:cNvCxnSpPr>
          <p:nvPr/>
        </p:nvCxnSpPr>
        <p:spPr>
          <a:xfrm>
            <a:off x="4538980" y="2062480"/>
            <a:ext cx="1170940" cy="1605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82B20FC-E945-42FB-98A8-CEBFB5784EAC}"/>
              </a:ext>
            </a:extLst>
          </p:cNvPr>
          <p:cNvCxnSpPr>
            <a:stCxn id="7" idx="6"/>
          </p:cNvCxnSpPr>
          <p:nvPr/>
        </p:nvCxnSpPr>
        <p:spPr>
          <a:xfrm flipV="1">
            <a:off x="4511040" y="2682399"/>
            <a:ext cx="1115060" cy="375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45421C5-5660-4F83-92C9-A1D67EFBC876}"/>
              </a:ext>
            </a:extLst>
          </p:cNvPr>
          <p:cNvCxnSpPr/>
          <p:nvPr/>
        </p:nvCxnSpPr>
        <p:spPr>
          <a:xfrm>
            <a:off x="4538980" y="3116342"/>
            <a:ext cx="1170940" cy="1506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ECF73B0-2FE9-49C3-B31F-DFBDE7629BA4}"/>
              </a:ext>
            </a:extLst>
          </p:cNvPr>
          <p:cNvCxnSpPr/>
          <p:nvPr/>
        </p:nvCxnSpPr>
        <p:spPr>
          <a:xfrm flipV="1">
            <a:off x="4538980" y="3698240"/>
            <a:ext cx="1134110" cy="365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4180743-2368-4FE6-B254-C44F5F4549A6}"/>
              </a:ext>
            </a:extLst>
          </p:cNvPr>
          <p:cNvCxnSpPr/>
          <p:nvPr/>
        </p:nvCxnSpPr>
        <p:spPr>
          <a:xfrm>
            <a:off x="4612640" y="4063999"/>
            <a:ext cx="1069340" cy="650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38BB950-B5C3-4AE4-9646-00515E8314FC}"/>
              </a:ext>
            </a:extLst>
          </p:cNvPr>
          <p:cNvCxnSpPr/>
          <p:nvPr/>
        </p:nvCxnSpPr>
        <p:spPr>
          <a:xfrm flipV="1">
            <a:off x="4518662" y="2775982"/>
            <a:ext cx="1099816" cy="2349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F36646B-CBA3-45D8-B88A-011C2CBBC0B2}"/>
              </a:ext>
            </a:extLst>
          </p:cNvPr>
          <p:cNvCxnSpPr/>
          <p:nvPr/>
        </p:nvCxnSpPr>
        <p:spPr>
          <a:xfrm flipV="1">
            <a:off x="4612640" y="4785360"/>
            <a:ext cx="1069340" cy="340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4C4BF70-D343-4285-AEAA-8FE15CFB3970}"/>
              </a:ext>
            </a:extLst>
          </p:cNvPr>
          <p:cNvCxnSpPr/>
          <p:nvPr/>
        </p:nvCxnSpPr>
        <p:spPr>
          <a:xfrm>
            <a:off x="7457440" y="2651760"/>
            <a:ext cx="670560" cy="596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867B1E6-8804-4D6C-BC99-C7EE6A75B034}"/>
              </a:ext>
            </a:extLst>
          </p:cNvPr>
          <p:cNvCxnSpPr>
            <a:stCxn id="11" idx="6"/>
          </p:cNvCxnSpPr>
          <p:nvPr/>
        </p:nvCxnSpPr>
        <p:spPr>
          <a:xfrm flipV="1">
            <a:off x="7457440" y="3429000"/>
            <a:ext cx="665478" cy="238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F998DC8-FDCE-40A2-9AE8-B1A990B46C80}"/>
              </a:ext>
            </a:extLst>
          </p:cNvPr>
          <p:cNvCxnSpPr/>
          <p:nvPr/>
        </p:nvCxnSpPr>
        <p:spPr>
          <a:xfrm flipV="1">
            <a:off x="7494270" y="3576637"/>
            <a:ext cx="702308" cy="1106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FC0373A-EB2E-41CA-B90F-4AEDD806DB1B}"/>
              </a:ext>
            </a:extLst>
          </p:cNvPr>
          <p:cNvCxnSpPr>
            <a:stCxn id="13" idx="6"/>
          </p:cNvCxnSpPr>
          <p:nvPr/>
        </p:nvCxnSpPr>
        <p:spPr>
          <a:xfrm>
            <a:off x="9580882" y="3248660"/>
            <a:ext cx="7391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C9311E3F-29CA-4B02-ABFA-BC3AF40A65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489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76"/>
    </mc:Choice>
    <mc:Fallback>
      <p:transition spd="slow" advTm="31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SPARK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073C374-85EF-497A-88D6-BC734D8D81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6070878"/>
              </p:ext>
            </p:extLst>
          </p:nvPr>
        </p:nvGraphicFramePr>
        <p:xfrm>
          <a:off x="726440" y="822960"/>
          <a:ext cx="10927080" cy="59982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2520">
                  <a:extLst>
                    <a:ext uri="{9D8B030D-6E8A-4147-A177-3AD203B41FA5}">
                      <a16:colId xmlns:a16="http://schemas.microsoft.com/office/drawing/2014/main" val="1666893801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2825602321"/>
                    </a:ext>
                  </a:extLst>
                </a:gridCol>
                <a:gridCol w="3642360">
                  <a:extLst>
                    <a:ext uri="{9D8B030D-6E8A-4147-A177-3AD203B41FA5}">
                      <a16:colId xmlns:a16="http://schemas.microsoft.com/office/drawing/2014/main" val="20816088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b="1" dirty="0">
                          <a:effectLst/>
                        </a:rPr>
                        <a:t>Criteria</a:t>
                      </a:r>
                      <a:endParaRPr lang="en-US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1">
                          <a:effectLst/>
                        </a:rPr>
                        <a:t>MapReduce</a:t>
                      </a:r>
                      <a:endParaRPr lang="en-US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1">
                          <a:effectLst/>
                        </a:rPr>
                        <a:t>Spark</a:t>
                      </a:r>
                      <a:endParaRPr lang="en-US">
                        <a:effectLst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803933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Processing Speeds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Good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Excellent (up to 100 times faster)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361970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Data caching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Hard disk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In-memory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883384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Perform iterative jobs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Average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Excellent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977592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Independent of Hadoop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No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Yes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792909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Machine learning applications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Average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Excellent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75075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Fault Tolerance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There is no RDD but it is also highly resistant to failures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By </a:t>
                      </a:r>
                      <a:r>
                        <a:rPr lang="en-US" dirty="0" err="1">
                          <a:effectLst/>
                        </a:rPr>
                        <a:t>recomputation</a:t>
                      </a:r>
                      <a:r>
                        <a:rPr lang="en-US" dirty="0">
                          <a:effectLst/>
                        </a:rPr>
                        <a:t> of DAG RDDs allow for recovery of partitions on failed nodes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289041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Scheduler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Hadoop uses Oozie to schedule complex flows which is an external job scheduler.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Spark is its own flow scheduler due to the virtue of in-memory computation.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52315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Caching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MapReduce lags behind here as it can’t cache data in memory.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Spark enhances system performance as it can cache data in memory for further iterations.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177572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Programming difficulty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Developer often needs to code in each and every operation.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Due to the presence of high level operators along with RDD programming is easy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628562117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6CC4F63-46BC-44B6-9B20-DF29821612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93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042"/>
    </mc:Choice>
    <mc:Fallback>
      <p:transition spd="slow" advTm="175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Spark Internals , Architecture and other details.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F632D70-35BC-45E2-88CD-4A3CCDC7E5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305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2"/>
    </mc:Choice>
    <mc:Fallback>
      <p:transition spd="slow" advTm="1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7F7DD01-AACD-4746-A722-2EE4110A61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3"/>
    </mc:Choice>
    <mc:Fallback>
      <p:transition spd="slow" advTm="2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339</Words>
  <Application>Microsoft Office PowerPoint</Application>
  <PresentationFormat>Widescreen</PresentationFormat>
  <Paragraphs>66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Hadoop MapReduce vs Spark</vt:lpstr>
      <vt:lpstr>What is SPARK</vt:lpstr>
      <vt:lpstr>What is Map Reduce</vt:lpstr>
      <vt:lpstr>What is SPARK</vt:lpstr>
      <vt:lpstr>What is SPARK</vt:lpstr>
      <vt:lpstr>Next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43</cp:revision>
  <dcterms:created xsi:type="dcterms:W3CDTF">2018-12-28T03:34:44Z</dcterms:created>
  <dcterms:modified xsi:type="dcterms:W3CDTF">2018-12-29T06:21:13Z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